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9" r:id="rId2"/>
    <p:sldId id="333" r:id="rId3"/>
    <p:sldId id="330" r:id="rId4"/>
    <p:sldId id="329" r:id="rId5"/>
    <p:sldId id="342" r:id="rId6"/>
    <p:sldId id="335" r:id="rId7"/>
    <p:sldId id="338" r:id="rId8"/>
    <p:sldId id="449" r:id="rId9"/>
    <p:sldId id="341" r:id="rId10"/>
    <p:sldId id="285" r:id="rId11"/>
    <p:sldId id="286" r:id="rId12"/>
    <p:sldId id="476" r:id="rId13"/>
    <p:sldId id="332" r:id="rId14"/>
    <p:sldId id="273" r:id="rId15"/>
    <p:sldId id="287" r:id="rId16"/>
    <p:sldId id="477" r:id="rId17"/>
    <p:sldId id="478" r:id="rId18"/>
    <p:sldId id="479" r:id="rId19"/>
    <p:sldId id="331" r:id="rId20"/>
    <p:sldId id="289" r:id="rId21"/>
    <p:sldId id="282" r:id="rId22"/>
    <p:sldId id="268" r:id="rId23"/>
    <p:sldId id="269" r:id="rId24"/>
    <p:sldId id="270" r:id="rId25"/>
    <p:sldId id="271" r:id="rId26"/>
    <p:sldId id="457" r:id="rId27"/>
    <p:sldId id="458" r:id="rId28"/>
    <p:sldId id="274" r:id="rId29"/>
    <p:sldId id="275" r:id="rId30"/>
    <p:sldId id="456" r:id="rId31"/>
    <p:sldId id="297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62" y="4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089AD7-98BF-4D1E-98E6-BE31A4F8B883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D81713-8621-4AA1-9FB0-A736844DC0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048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yhs968.blogspot.com/2019/09/part-2-deep-neural-networks-for-youtube.htm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security-magazine.com/news/vulnerability-values-fluctuate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oonline.com/article/2451594/is-it-possible-to-create-bug-free-software.html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fthdomain.com/industry/2018/09/25/why-the-market-for-zero-day-vulnerabilities-on-the-dark-web-is-vanishing/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darkweblink.com/dark-web-experiences-decline-of-sale-of-the-zero-day-exploits/" TargetMode="Externa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_LrDcOws7Ow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http://yhs968.blogspot.com/2019/09/part-2-deep-neural-networks-for-youtube.html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062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군비 정리 목적 개발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2943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기래요</a:t>
            </a:r>
            <a:r>
              <a:rPr lang="ko-KR" altLang="en-US" dirty="0"/>
              <a:t> </a:t>
            </a:r>
            <a:r>
              <a:rPr lang="ko-KR" altLang="en-US" dirty="0" err="1"/>
              <a:t>빠르게넘겨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316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군비 정리 목적 개발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70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ㄱㅊ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521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ㅈㅁ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582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7305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B5AEA4"/>
                </a:solidFill>
                <a:effectLst/>
                <a:latin typeface="Apple SD Gothic Neo"/>
              </a:rPr>
              <a:t>크로스 플랫폼 웹 서버 구성 팩 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3152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ac01a53a0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ac01a53a0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통화 오디오 녹음, 마이크이용해서 주변 대화 녹음   검색기록  gps모니터링 등등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ac01a53a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ac01a53a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2015년 유출 되고 감소되고 19년 인수합병당함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ac01a53a0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ac01a53a0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1484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ab82b78b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ab82b78b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기술적으로 파일없이 바로 실행되도록   아니면 vs 대신에 파워쉘 써서 코딩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사회공학적, 검색 기술 발전   구글에 자기 아이디 검색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ac01a53a0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ac01a53a0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c01a53a0_1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ac01a53a0_1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hlinkClick r:id="rId3"/>
              </a:rPr>
              <a:t>https://www.infosecurity-magazine.com/news/vulnerability-values-fluctuate/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ac01a53a0_1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ac01a53a0_1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https://www.csoonline.com/article/2451594/is-it-possible-to-create-bug-free-software.html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 dirty="0"/>
              <a:t>Tenable은 </a:t>
            </a:r>
            <a:r>
              <a:rPr lang="ko" sz="1050" dirty="0"/>
              <a:t>네서스라는 세계에서 가장 많이 사용되는 취약점 스캐너 만든회사</a:t>
            </a:r>
            <a:endParaRPr sz="10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50" dirty="0"/>
              <a:t>-원자로 제어기술이나 비행기 제어기술의 경우를 제외한경우</a:t>
            </a:r>
            <a:endParaRPr sz="1050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c01a53a0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ac01a53a0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https://www.fifthdomain.com/industry/2018/09/25/why-the-market-for-zero-day-vulnerabilities-on-the-dark-web-is-vanishing/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버그바운티 규모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https://www.darkweblink.com/dark-web-experiences-decline-of-sale-of-the-zero-day-exploits/</a:t>
            </a:r>
            <a:endParaRPr sz="105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71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344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많이보는게</a:t>
            </a:r>
            <a:r>
              <a:rPr lang="ko-KR" altLang="en-US" dirty="0"/>
              <a:t> 재미 </a:t>
            </a:r>
            <a:r>
              <a:rPr lang="ko-KR" altLang="en-US" dirty="0" err="1"/>
              <a:t>있는거</a:t>
            </a:r>
            <a:r>
              <a:rPr lang="ko-KR" altLang="en-US" dirty="0"/>
              <a:t> 아닌가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907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많이보는게</a:t>
            </a:r>
            <a:r>
              <a:rPr lang="ko-KR" altLang="en-US" dirty="0"/>
              <a:t> 재미 </a:t>
            </a:r>
            <a:r>
              <a:rPr lang="ko-KR" altLang="en-US" dirty="0" err="1"/>
              <a:t>있는거</a:t>
            </a:r>
            <a:r>
              <a:rPr lang="ko-KR" altLang="en-US" dirty="0"/>
              <a:t> 아닌가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09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많이보는게</a:t>
            </a:r>
            <a:r>
              <a:rPr lang="ko-KR" altLang="en-US" dirty="0"/>
              <a:t> 재미 </a:t>
            </a:r>
            <a:r>
              <a:rPr lang="ko-KR" altLang="en-US" dirty="0" err="1"/>
              <a:t>있는거</a:t>
            </a:r>
            <a:r>
              <a:rPr lang="ko-KR" altLang="en-US" dirty="0"/>
              <a:t> 아닌가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981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1216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u="none" strike="noStrike" dirty="0">
                <a:effectLst/>
                <a:latin typeface="Roboto"/>
                <a:hlinkClick r:id="rId3"/>
              </a:rPr>
              <a:t>https://youtu.be/_LrDcOws7Ow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458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우리가 </a:t>
            </a:r>
            <a:r>
              <a:rPr lang="ko-KR" altLang="en-US" dirty="0" err="1"/>
              <a:t>쓸거는</a:t>
            </a:r>
            <a:r>
              <a:rPr lang="ko-KR" altLang="en-US" dirty="0"/>
              <a:t> 마리아 </a:t>
            </a:r>
            <a:r>
              <a:rPr lang="en-US" altLang="ko-KR" dirty="0"/>
              <a:t>DB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80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0EBCB3-D644-40B5-A4B3-81649483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25252F-EDF2-41CE-9856-98FA4A94E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1E6376-76C5-44AA-9E0D-6D1AD5E0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33CC3D-3F77-47B5-BD4E-A2D40537A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0B5841-9042-41C6-BC3B-5B97F798C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913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D4307A-268B-4A07-9E87-DBA1768C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2FB593-6E05-460E-850C-79EC03E83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C4A4F6-000D-4A04-8E68-CE045AFB5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F6942F-48DD-4A1F-B5A0-C1F28ABC9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D19448-D21E-4104-AA52-F85FDC281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45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ED94D3E-3119-4BAC-8CCA-D157E3F872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E7C36E-9F72-4E47-BA99-3D954E4B5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EB4FB4-909F-42D1-82F7-E8F54A459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5D44D1-424B-4D10-B22C-A89087BAC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950D88-804D-4706-B945-6E2086C15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184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5F799-6D0C-4753-A5D5-646473DD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E4894A-5A36-4D53-8349-69577C756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E3BB1-6B4C-4E33-B3E1-7DA9D5AAD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46527B-0FE5-42EC-8D02-E740B76C0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270301-68E8-4B69-B103-5E2561755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255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FA2CCA-4DB1-4F70-BD57-F605BFC2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6EB509-D163-47F8-B255-1CE85E412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C9F655-12BA-478F-87D7-7D7034846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2C99D8-95F0-4725-8030-0C26B63FA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DEF225-5520-4FDA-B9FA-DFD3EDA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725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53B1C-BF9C-48A0-AA70-1C012EA9D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529DC0-E981-48AC-BEB3-43C506283C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175C35-9386-424A-A001-1994BB23A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43E66-9EB7-4C9A-84E5-64513BAFD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0239B3-1689-4528-9469-23D75EBEF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750C3A-D2F4-4CB3-9864-68EBBFCB3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51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449958-18CE-4766-8C58-570439823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883958-E1EE-4F50-8A59-7B6167EFD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436AFD-B2F1-4653-A5BE-F87919C3D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F72933-6B95-445E-B046-1D997C9B11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4CA9119-90C8-4CFD-B784-83460386D1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D41571C-2201-4A63-8363-36A480924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A3E53D9-FA54-4ABD-8F65-1909ADF05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0DF7037-CE2E-4E81-B549-1BE2B465C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007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B12BE-74CA-4F69-B9BE-BEE58D075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32560C6-1787-4525-9C9C-9850013FC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5E76289-DC71-42CF-B2DF-D8DFB2B92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555A63-13C3-4A8F-A890-F3ACB05D3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923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848D7CD-242A-48B4-8BBA-13A18FA8E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B3ABE72-1123-4BF2-9594-9D29339F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AAD34C-9ABC-4DC4-8F2A-3374CD170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116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F8183-33E4-4F5D-BAFA-C82E0CF7C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CD08AF-CE82-4FAF-9E0F-582B889AD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3622BF-1BF3-4E0A-B19B-A704ADA97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A73389-84C7-46A9-9DE1-4D8683330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0C7982-FD71-496C-B69F-3F5B99658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117C76-569B-46D8-B892-04B165E65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12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CA47D-051F-4F0D-B49D-518A62F34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E5CDD5-3CCE-4A05-8D7C-5CF9D060CD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28FD17-697B-411C-BB7C-76DB9A3B48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188A7E-C167-4AD2-98C7-128FE016F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E8ED86-17AA-4081-B3A9-CDFACD10E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083A08-167F-4F95-B237-6E91B7AB7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459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6BA5A6-3F6F-48A7-88CC-5598015A9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400BCB-7062-4B88-AE8B-496993249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E76F9A-FDD2-419C-BD72-3D6E80CC8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05223-2EC3-4842-AB8D-8345882E94F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79CB40-6BAF-4B04-A362-EE7D549C72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5373C0-1ECF-4DA2-82C0-E35A1F9915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8E0C1-63A5-44E8-A2C9-0F9B00CD9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351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6483" y="2569801"/>
            <a:ext cx="10499034" cy="1718397"/>
          </a:xfrm>
          <a:prstGeom prst="rect">
            <a:avLst/>
          </a:prstGeom>
          <a:solidFill>
            <a:schemeClr val="lt1">
              <a:alpha val="5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R</a:t>
            </a:r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로 하는 빅데이터 분석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6214" y="323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55421" y="5103891"/>
            <a:ext cx="2906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강사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: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유선권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3047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043955" y="2793012"/>
            <a:ext cx="4104089" cy="1502009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웹의 구조</a:t>
            </a:r>
          </a:p>
        </p:txBody>
      </p:sp>
    </p:spTree>
    <p:extLst>
      <p:ext uri="{BB962C8B-B14F-4D97-AF65-F5344CB8AC3E}">
        <p14:creationId xmlns:p14="http://schemas.microsoft.com/office/powerpoint/2010/main" val="2584339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B431E-C2D8-4690-A72D-F2E5AFFBE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375589-ACCF-43DD-B466-A83F679DC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Html &lt;-&gt; php &lt;-&gt; </a:t>
            </a:r>
            <a:r>
              <a:rPr lang="en-US" altLang="ko-KR" dirty="0" err="1"/>
              <a:t>db</a:t>
            </a:r>
            <a:endParaRPr lang="ko-KR" altLang="en-US" dirty="0"/>
          </a:p>
        </p:txBody>
      </p:sp>
      <p:pic>
        <p:nvPicPr>
          <p:cNvPr id="4" name="0001-0526">
            <a:hlinkClick r:id="" action="ppaction://media"/>
            <a:extLst>
              <a:ext uri="{FF2B5EF4-FFF2-40B4-BE49-F238E27FC236}">
                <a16:creationId xmlns:a16="http://schemas.microsoft.com/office/drawing/2014/main" id="{C95B1400-8406-4BEB-A70D-FC86F91D60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4D37FB-B4CD-4709-9477-97987AD18236}"/>
              </a:ext>
            </a:extLst>
          </p:cNvPr>
          <p:cNvSpPr txBox="1"/>
          <p:nvPr/>
        </p:nvSpPr>
        <p:spPr>
          <a:xfrm>
            <a:off x="10757263" y="32084"/>
            <a:ext cx="1434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웹의 구조 </a:t>
            </a:r>
          </a:p>
        </p:txBody>
      </p:sp>
    </p:spTree>
    <p:extLst>
      <p:ext uri="{BB962C8B-B14F-4D97-AF65-F5344CB8AC3E}">
        <p14:creationId xmlns:p14="http://schemas.microsoft.com/office/powerpoint/2010/main" val="925791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838200" y="29786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6000" dirty="0">
                <a:latin typeface="HY강B" panose="02030600000101010101" pitchFamily="18" charset="-127"/>
                <a:ea typeface="HY강B" panose="02030600000101010101" pitchFamily="18" charset="-127"/>
              </a:rPr>
              <a:t>Hardware</a:t>
            </a:r>
            <a:endParaRPr lang="ko-KR" altLang="en-US" sz="60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437087" y="2885805"/>
            <a:ext cx="7317826" cy="151115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데이터 베이스란</a:t>
            </a:r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?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5935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724FC16-506A-4D17-BB93-18CD707EF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114" y="1772448"/>
            <a:ext cx="4851772" cy="331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68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93580" y="2777246"/>
            <a:ext cx="7204840" cy="151115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Back to the 1950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62927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BF2244-BB6B-4E3F-913A-77943297B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데이터베이스의 역사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6F1894-2FBF-4C9D-B23D-FA30A44D5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altLang="ko-KR" dirty="0"/>
              <a:t>1950</a:t>
            </a:r>
            <a:r>
              <a:rPr lang="ko-KR" altLang="en-US" dirty="0"/>
              <a:t>년대에 미국에서 처음 사용되었으며</a:t>
            </a:r>
            <a:r>
              <a:rPr lang="en-US" altLang="ko-KR" dirty="0"/>
              <a:t>, </a:t>
            </a:r>
            <a:r>
              <a:rPr lang="ko-KR" altLang="en-US" dirty="0"/>
              <a:t>본래는 군비의 집중적</a:t>
            </a:r>
            <a:r>
              <a:rPr lang="en-US" altLang="ko-KR" dirty="0"/>
              <a:t>·</a:t>
            </a:r>
            <a:r>
              <a:rPr lang="ko-KR" altLang="en-US" dirty="0"/>
              <a:t>효율적 관리를 위해 컴퓨터를 활용한 도서관 개념을 개발하면서 이를 </a:t>
            </a:r>
            <a:r>
              <a:rPr lang="en-US" altLang="ko-KR" dirty="0"/>
              <a:t>'</a:t>
            </a:r>
            <a:r>
              <a:rPr lang="ko-KR" altLang="en-US" dirty="0"/>
              <a:t>데이터의 기지</a:t>
            </a:r>
            <a:r>
              <a:rPr lang="en-US" altLang="ko-KR" dirty="0"/>
              <a:t>'</a:t>
            </a:r>
            <a:r>
              <a:rPr lang="ko-KR" altLang="en-US" dirty="0"/>
              <a:t>라는 뜻의 데이터베이스로 일컬었다</a:t>
            </a:r>
          </a:p>
        </p:txBody>
      </p:sp>
    </p:spTree>
    <p:extLst>
      <p:ext uri="{BB962C8B-B14F-4D97-AF65-F5344CB8AC3E}">
        <p14:creationId xmlns:p14="http://schemas.microsoft.com/office/powerpoint/2010/main" val="808160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93580" y="2777246"/>
            <a:ext cx="7204840" cy="151115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프로그래밍에서 </a:t>
            </a:r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DB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1599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EF57B-A502-4A3C-BE09-26924E9BDD15}"/>
              </a:ext>
            </a:extLst>
          </p:cNvPr>
          <p:cNvSpPr txBox="1"/>
          <p:nvPr/>
        </p:nvSpPr>
        <p:spPr>
          <a:xfrm>
            <a:off x="1079242" y="982176"/>
            <a:ext cx="1003351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#include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24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stdio.h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구의 부피 구하는 프로그램</a:t>
            </a:r>
            <a:endParaRPr lang="en-US" altLang="ko-KR" sz="24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ko-KR" altLang="en-US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main() {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2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메인함수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시작</a:t>
            </a:r>
            <a:endParaRPr lang="ko-KR" altLang="en-US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double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inValue,P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3.141592;</a:t>
            </a:r>
          </a:p>
          <a:p>
            <a:endParaRPr lang="en-US" altLang="ko-KR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printf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부피를 구할 구의 반지름을 입력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:"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scanf_s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"%</a:t>
            </a:r>
            <a:r>
              <a:rPr lang="en-US" altLang="ko-KR" sz="24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lf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&amp;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en-US" altLang="ko-KR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printf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"\n</a:t>
            </a:r>
            <a:r>
              <a:rPr lang="ko-KR" altLang="en-US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구의 부피 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%</a:t>
            </a:r>
            <a:r>
              <a:rPr lang="en-US" altLang="ko-KR" sz="24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lf</a:t>
            </a:r>
            <a:r>
              <a:rPr lang="en-US" altLang="ko-KR" sz="2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\n"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P * 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</a:t>
            </a:r>
            <a:r>
              <a:rPr lang="en-US" altLang="ko-KR" sz="2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inValue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</a:p>
          <a:p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반지름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반지름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</a:t>
            </a:r>
            <a:r>
              <a:rPr lang="ko-KR" altLang="en-US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반지름</a:t>
            </a:r>
            <a:r>
              <a:rPr lang="en-US" altLang="ko-KR" sz="2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</a:t>
            </a:r>
            <a:r>
              <a:rPr lang="ko-KR" altLang="en-US" sz="2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파이값</a:t>
            </a:r>
            <a:endParaRPr lang="ko-KR" altLang="en-US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2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24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B60830-DB2D-402B-AF47-2402E69A9EC1}"/>
              </a:ext>
            </a:extLst>
          </p:cNvPr>
          <p:cNvSpPr/>
          <p:nvPr/>
        </p:nvSpPr>
        <p:spPr>
          <a:xfrm>
            <a:off x="51881" y="30805"/>
            <a:ext cx="2736715" cy="695527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3200" dirty="0"/>
              <a:t>DB</a:t>
            </a:r>
            <a:r>
              <a:rPr lang="ko-KR" altLang="en-US" sz="3200" dirty="0"/>
              <a:t> 없이 코딩</a:t>
            </a:r>
          </a:p>
        </p:txBody>
      </p:sp>
    </p:spTree>
    <p:extLst>
      <p:ext uri="{BB962C8B-B14F-4D97-AF65-F5344CB8AC3E}">
        <p14:creationId xmlns:p14="http://schemas.microsoft.com/office/powerpoint/2010/main" val="3226634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6F2A039C-ED43-45BB-95CC-68176F855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7" y="-1621"/>
            <a:ext cx="12169083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63DD8B3-59DB-4F97-AE52-F6F1B4A7362A}"/>
              </a:ext>
            </a:extLst>
          </p:cNvPr>
          <p:cNvSpPr/>
          <p:nvPr/>
        </p:nvSpPr>
        <p:spPr>
          <a:xfrm>
            <a:off x="5667983" y="0"/>
            <a:ext cx="6524017" cy="78956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3200"/>
              <a:t>만약 </a:t>
            </a:r>
            <a:r>
              <a:rPr lang="en-US" altLang="ko-KR" sz="3200"/>
              <a:t>DB</a:t>
            </a:r>
            <a:r>
              <a:rPr lang="ko-KR" altLang="en-US" sz="3200"/>
              <a:t>없이 롤이 만들어 졌다면</a:t>
            </a:r>
            <a:r>
              <a:rPr lang="en-US" altLang="ko-KR" sz="3200"/>
              <a:t>??</a:t>
            </a:r>
            <a:endParaRPr lang="ko-KR" altLang="en-US" sz="32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A49BC36-5392-4436-9760-AE6387C4F015}"/>
              </a:ext>
            </a:extLst>
          </p:cNvPr>
          <p:cNvSpPr/>
          <p:nvPr/>
        </p:nvSpPr>
        <p:spPr>
          <a:xfrm>
            <a:off x="4025629" y="3032598"/>
            <a:ext cx="3284707" cy="78956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3600" dirty="0"/>
              <a:t>150 X 4 = 600</a:t>
            </a:r>
            <a:endParaRPr lang="ko-KR" altLang="en-US" sz="3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F205676-4031-4D27-8E3D-8B3DEC1F34D2}"/>
              </a:ext>
            </a:extLst>
          </p:cNvPr>
          <p:cNvSpPr/>
          <p:nvPr/>
        </p:nvSpPr>
        <p:spPr>
          <a:xfrm>
            <a:off x="3499524" y="2883846"/>
            <a:ext cx="4336916" cy="1087066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2800" dirty="0"/>
              <a:t>챔피언 수 </a:t>
            </a:r>
            <a:r>
              <a:rPr lang="en-US" altLang="ko-KR" sz="2800" dirty="0"/>
              <a:t>150</a:t>
            </a:r>
          </a:p>
          <a:p>
            <a:r>
              <a:rPr lang="ko-KR" altLang="en-US" sz="2800" dirty="0"/>
              <a:t>챔피언당 스킬 대부분 </a:t>
            </a:r>
            <a:r>
              <a:rPr lang="en-US" altLang="ko-KR" sz="2800" dirty="0"/>
              <a:t>4</a:t>
            </a:r>
            <a:r>
              <a:rPr lang="ko-KR" altLang="en-US" sz="2800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187621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B55A6E-B474-4D15-96D5-2FCD8861F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07506D-B59A-4B67-9C4B-3D1659837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4C4AC0-89D8-4A8D-AE54-7A1523517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84" y="0"/>
            <a:ext cx="112807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94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photo.sentv.co.kr/photo/2019/04/17/201904170902...">
            <a:extLst>
              <a:ext uri="{FF2B5EF4-FFF2-40B4-BE49-F238E27FC236}">
                <a16:creationId xmlns:a16="http://schemas.microsoft.com/office/drawing/2014/main" id="{7DCE645E-8A04-4789-8198-B34D7AF2C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7503" y="2237042"/>
            <a:ext cx="4256993" cy="2383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8336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B82472D8-50C6-469A-980E-9F07A8291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136" y="2829241"/>
            <a:ext cx="6105728" cy="1595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pload.wikimedia.org/wikipedia/commons/thumb/d/...">
            <a:extLst>
              <a:ext uri="{FF2B5EF4-FFF2-40B4-BE49-F238E27FC236}">
                <a16:creationId xmlns:a16="http://schemas.microsoft.com/office/drawing/2014/main" id="{29DFC511-6DE9-4396-8203-2BD5DF836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12" y="681037"/>
            <a:ext cx="5688610" cy="217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1.daumcdn.net/cfile/tistory/99DEF8485DE3BE2215">
            <a:extLst>
              <a:ext uri="{FF2B5EF4-FFF2-40B4-BE49-F238E27FC236}">
                <a16:creationId xmlns:a16="http://schemas.microsoft.com/office/drawing/2014/main" id="{A673C3FE-8E42-4114-BE77-8870D49B7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7377" y="2870638"/>
            <a:ext cx="3897246" cy="351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HP - 위키백과, 우리 모두의 백과사전">
            <a:extLst>
              <a:ext uri="{FF2B5EF4-FFF2-40B4-BE49-F238E27FC236}">
                <a16:creationId xmlns:a16="http://schemas.microsoft.com/office/drawing/2014/main" id="{36529384-1092-4E21-B10D-8E2D01687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583" y="468253"/>
            <a:ext cx="4026500" cy="2171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531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BCE19E-3348-4B52-BBD4-76056017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0160EB-8153-42A8-BD57-7C4ED0F36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256A6D6-3D21-4A9B-B966-D964B5EA5F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397"/>
          <a:stretch/>
        </p:blipFill>
        <p:spPr bwMode="auto">
          <a:xfrm>
            <a:off x="-1" y="0"/>
            <a:ext cx="14291383" cy="692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2258925-BAE2-4565-AFC8-8B5A1D283EE3}"/>
              </a:ext>
            </a:extLst>
          </p:cNvPr>
          <p:cNvSpPr/>
          <p:nvPr/>
        </p:nvSpPr>
        <p:spPr>
          <a:xfrm>
            <a:off x="0" y="669496"/>
            <a:ext cx="9380823" cy="62312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A7A0F92-ACBA-4784-839E-441008E931F0}"/>
              </a:ext>
            </a:extLst>
          </p:cNvPr>
          <p:cNvSpPr/>
          <p:nvPr/>
        </p:nvSpPr>
        <p:spPr>
          <a:xfrm>
            <a:off x="1862788" y="0"/>
            <a:ext cx="9380823" cy="62312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7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 sz="2933"/>
              <a:t>Hacking Team italy</a:t>
            </a:r>
            <a:endParaRPr sz="2933"/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534" y="1082500"/>
            <a:ext cx="9740900" cy="55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34" y="0"/>
            <a:ext cx="1081006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6518" y="0"/>
            <a:ext cx="915896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6610500" y="50120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171" name="Google Shape;171;p28"/>
          <p:cNvSpPr txBox="1"/>
          <p:nvPr/>
        </p:nvSpPr>
        <p:spPr>
          <a:xfrm>
            <a:off x="866300" y="16618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 sz="2400"/>
              <a:t>Zero Day </a:t>
            </a:r>
            <a:r>
              <a:rPr lang="ko" altLang="en-US" sz="2400"/>
              <a:t>공격</a:t>
            </a:r>
            <a:endParaRPr sz="2400"/>
          </a:p>
          <a:p>
            <a:r>
              <a:rPr lang="ko" altLang="en-US" sz="2400"/>
              <a:t> </a:t>
            </a:r>
            <a:r>
              <a:rPr lang="en-US" altLang="ko" sz="2400"/>
              <a:t>-</a:t>
            </a:r>
            <a:r>
              <a:rPr lang="ko" altLang="en-US" sz="2133"/>
              <a:t>새로운 취약점에 대한 패치가 나오기전 공격</a:t>
            </a:r>
            <a:endParaRPr sz="2133"/>
          </a:p>
        </p:txBody>
      </p:sp>
      <p:sp>
        <p:nvSpPr>
          <p:cNvPr id="172" name="Google Shape;172;p28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왜 당할 수 밖에 없을까</a:t>
            </a:r>
            <a:r>
              <a:rPr lang="en-US" altLang="ko" sz="2933"/>
              <a:t>?</a:t>
            </a:r>
            <a:endParaRPr sz="2933"/>
          </a:p>
        </p:txBody>
      </p:sp>
      <p:sp>
        <p:nvSpPr>
          <p:cNvPr id="173" name="Google Shape;173;p28"/>
          <p:cNvSpPr txBox="1"/>
          <p:nvPr/>
        </p:nvSpPr>
        <p:spPr>
          <a:xfrm>
            <a:off x="866300" y="3082384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400"/>
              <a:t>새로운 공격 패러다임</a:t>
            </a:r>
            <a:endParaRPr sz="2400"/>
          </a:p>
          <a:p>
            <a:r>
              <a:rPr lang="ko" altLang="en-US" sz="2133"/>
              <a:t> </a:t>
            </a:r>
            <a:r>
              <a:rPr lang="en-US" altLang="ko" sz="2133"/>
              <a:t>-</a:t>
            </a:r>
            <a:r>
              <a:rPr lang="ko" altLang="en-US" sz="2133"/>
              <a:t>파일없이 공격</a:t>
            </a:r>
            <a:endParaRPr sz="2133"/>
          </a:p>
          <a:p>
            <a:r>
              <a:rPr lang="ko" altLang="en-US" sz="2133"/>
              <a:t> </a:t>
            </a:r>
            <a:r>
              <a:rPr lang="en-US" altLang="ko" sz="2133"/>
              <a:t>-</a:t>
            </a:r>
            <a:r>
              <a:rPr lang="ko" altLang="en-US" sz="2133"/>
              <a:t>새로운 툴로 작성</a:t>
            </a:r>
            <a:endParaRPr sz="2133"/>
          </a:p>
        </p:txBody>
      </p:sp>
      <p:sp>
        <p:nvSpPr>
          <p:cNvPr id="174" name="Google Shape;174;p28"/>
          <p:cNvSpPr txBox="1"/>
          <p:nvPr/>
        </p:nvSpPr>
        <p:spPr>
          <a:xfrm>
            <a:off x="866300" y="4650733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400"/>
              <a:t>공격 기법의 진화 </a:t>
            </a:r>
            <a:endParaRPr sz="2400"/>
          </a:p>
          <a:p>
            <a:r>
              <a:rPr lang="ko" altLang="en-US" sz="2133"/>
              <a:t> </a:t>
            </a:r>
            <a:r>
              <a:rPr lang="en-US" altLang="ko" sz="2133"/>
              <a:t>-</a:t>
            </a:r>
            <a:r>
              <a:rPr lang="ko" altLang="en-US" sz="2133"/>
              <a:t>검색 기술의 향상</a:t>
            </a:r>
            <a:endParaRPr sz="2133"/>
          </a:p>
          <a:p>
            <a:r>
              <a:rPr lang="ko" altLang="en-US" sz="2133"/>
              <a:t> </a:t>
            </a:r>
            <a:r>
              <a:rPr lang="en-US" altLang="ko" sz="2133"/>
              <a:t>-</a:t>
            </a:r>
            <a:r>
              <a:rPr lang="ko" altLang="en-US" sz="2133">
                <a:solidFill>
                  <a:schemeClr val="dk1"/>
                </a:solidFill>
              </a:rPr>
              <a:t>사회공학적 기법</a:t>
            </a:r>
            <a:endParaRPr sz="2133"/>
          </a:p>
          <a:p>
            <a:endParaRPr sz="2133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29"/>
          <p:cNvGrpSpPr/>
          <p:nvPr/>
        </p:nvGrpSpPr>
        <p:grpSpPr>
          <a:xfrm>
            <a:off x="1729141" y="1309769"/>
            <a:ext cx="8733705" cy="5187559"/>
            <a:chOff x="913742" y="819901"/>
            <a:chExt cx="6550279" cy="3890669"/>
          </a:xfrm>
        </p:grpSpPr>
        <p:cxnSp>
          <p:nvCxnSpPr>
            <p:cNvPr id="180" name="Google Shape;180;p29"/>
            <p:cNvCxnSpPr/>
            <p:nvPr/>
          </p:nvCxnSpPr>
          <p:spPr>
            <a:xfrm>
              <a:off x="1002137" y="4205975"/>
              <a:ext cx="5670065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9"/>
            <p:cNvCxnSpPr/>
            <p:nvPr/>
          </p:nvCxnSpPr>
          <p:spPr>
            <a:xfrm rot="10800000">
              <a:off x="1509748" y="1258314"/>
              <a:ext cx="0" cy="328307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9"/>
            <p:cNvCxnSpPr>
              <a:endCxn id="183" idx="2"/>
            </p:cNvCxnSpPr>
            <p:nvPr/>
          </p:nvCxnSpPr>
          <p:spPr>
            <a:xfrm rot="10800000" flipH="1">
              <a:off x="2063324" y="1903075"/>
              <a:ext cx="1544700" cy="65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84;p29"/>
            <p:cNvCxnSpPr>
              <a:stCxn id="183" idx="5"/>
            </p:cNvCxnSpPr>
            <p:nvPr/>
          </p:nvCxnSpPr>
          <p:spPr>
            <a:xfrm>
              <a:off x="3703360" y="1941013"/>
              <a:ext cx="964200" cy="156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29"/>
            <p:cNvCxnSpPr/>
            <p:nvPr/>
          </p:nvCxnSpPr>
          <p:spPr>
            <a:xfrm>
              <a:off x="4667538" y="3509901"/>
              <a:ext cx="1713808" cy="68999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6" name="Google Shape;186;p29"/>
            <p:cNvSpPr/>
            <p:nvPr/>
          </p:nvSpPr>
          <p:spPr>
            <a:xfrm>
              <a:off x="2779872" y="2178174"/>
              <a:ext cx="111693" cy="107305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3608024" y="1849422"/>
              <a:ext cx="111693" cy="107305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2033255" y="2503080"/>
              <a:ext cx="111736" cy="107403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4604337" y="3458662"/>
              <a:ext cx="111736" cy="107403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5468524" y="3801013"/>
              <a:ext cx="111736" cy="107403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6310401" y="4152220"/>
              <a:ext cx="111736" cy="107403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" name="Google Shape;191;p29"/>
            <p:cNvSpPr txBox="1"/>
            <p:nvPr/>
          </p:nvSpPr>
          <p:spPr>
            <a:xfrm>
              <a:off x="1465114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취약점 발견</a:t>
              </a:r>
              <a:endParaRPr sz="1600"/>
            </a:p>
          </p:txBody>
        </p:sp>
        <p:sp>
          <p:nvSpPr>
            <p:cNvPr id="192" name="Google Shape;192;p29"/>
            <p:cNvSpPr txBox="1"/>
            <p:nvPr/>
          </p:nvSpPr>
          <p:spPr>
            <a:xfrm>
              <a:off x="2354111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공격 도구</a:t>
              </a:r>
              <a:endParaRPr sz="1600"/>
            </a:p>
            <a:p>
              <a:pPr algn="ctr"/>
              <a:r>
                <a:rPr lang="ko" altLang="en-US" sz="1600"/>
                <a:t>제작</a:t>
              </a:r>
              <a:r>
                <a:rPr lang="en-US" altLang="ko" sz="1600"/>
                <a:t>/</a:t>
              </a:r>
              <a:r>
                <a:rPr lang="ko" altLang="en-US" sz="1600"/>
                <a:t>활용</a:t>
              </a:r>
              <a:endParaRPr sz="1600"/>
            </a:p>
          </p:txBody>
        </p:sp>
        <p:sp>
          <p:nvSpPr>
            <p:cNvPr id="193" name="Google Shape;193;p29"/>
            <p:cNvSpPr txBox="1"/>
            <p:nvPr/>
          </p:nvSpPr>
          <p:spPr>
            <a:xfrm>
              <a:off x="3191500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공격도구</a:t>
              </a:r>
              <a:endParaRPr sz="1600"/>
            </a:p>
            <a:p>
              <a:pPr algn="ctr"/>
              <a:r>
                <a:rPr lang="ko" altLang="en-US" sz="1600"/>
                <a:t>확산</a:t>
              </a:r>
              <a:endParaRPr sz="1600"/>
            </a:p>
          </p:txBody>
        </p:sp>
        <p:sp>
          <p:nvSpPr>
            <p:cNvPr id="194" name="Google Shape;194;p29"/>
            <p:cNvSpPr txBox="1"/>
            <p:nvPr/>
          </p:nvSpPr>
          <p:spPr>
            <a:xfrm>
              <a:off x="4080474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보안권고문</a:t>
              </a:r>
              <a:endParaRPr sz="1600"/>
            </a:p>
            <a:p>
              <a:pPr algn="ctr"/>
              <a:r>
                <a:rPr lang="ko" altLang="en-US" sz="1600"/>
                <a:t>배포</a:t>
              </a:r>
              <a:endParaRPr sz="1600"/>
            </a:p>
          </p:txBody>
        </p:sp>
        <p:sp>
          <p:nvSpPr>
            <p:cNvPr id="195" name="Google Shape;195;p29"/>
            <p:cNvSpPr txBox="1"/>
            <p:nvPr/>
          </p:nvSpPr>
          <p:spPr>
            <a:xfrm>
              <a:off x="5043100" y="4222488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보안패치</a:t>
              </a:r>
              <a:endParaRPr sz="1600"/>
            </a:p>
            <a:p>
              <a:pPr algn="ctr"/>
              <a:r>
                <a:rPr lang="ko" altLang="en-US" sz="1600"/>
                <a:t>배포</a:t>
              </a:r>
              <a:endParaRPr sz="1600"/>
            </a:p>
          </p:txBody>
        </p:sp>
        <p:sp>
          <p:nvSpPr>
            <p:cNvPr id="196" name="Google Shape;196;p29"/>
            <p:cNvSpPr txBox="1"/>
            <p:nvPr/>
          </p:nvSpPr>
          <p:spPr>
            <a:xfrm>
              <a:off x="6344520" y="4053316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시간</a:t>
              </a:r>
              <a:endParaRPr sz="1600"/>
            </a:p>
          </p:txBody>
        </p:sp>
        <p:sp>
          <p:nvSpPr>
            <p:cNvPr id="197" name="Google Shape;197;p29"/>
            <p:cNvSpPr txBox="1"/>
            <p:nvPr/>
          </p:nvSpPr>
          <p:spPr>
            <a:xfrm>
              <a:off x="913742" y="819901"/>
              <a:ext cx="1119502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취약점의</a:t>
              </a:r>
              <a:endParaRPr sz="1600"/>
            </a:p>
            <a:p>
              <a:pPr algn="ctr"/>
              <a:r>
                <a:rPr lang="ko" altLang="en-US" sz="1600"/>
                <a:t>가치</a:t>
              </a:r>
              <a:endParaRPr sz="1600"/>
            </a:p>
          </p:txBody>
        </p:sp>
        <p:cxnSp>
          <p:nvCxnSpPr>
            <p:cNvPr id="198" name="Google Shape;198;p29"/>
            <p:cNvCxnSpPr/>
            <p:nvPr/>
          </p:nvCxnSpPr>
          <p:spPr>
            <a:xfrm rot="10800000">
              <a:off x="2072064" y="1283205"/>
              <a:ext cx="0" cy="290624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199;p29"/>
            <p:cNvCxnSpPr/>
            <p:nvPr/>
          </p:nvCxnSpPr>
          <p:spPr>
            <a:xfrm rot="10800000">
              <a:off x="5524384" y="1283205"/>
              <a:ext cx="0" cy="290624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29"/>
            <p:cNvCxnSpPr/>
            <p:nvPr/>
          </p:nvCxnSpPr>
          <p:spPr>
            <a:xfrm rot="10800000">
              <a:off x="2068957" y="1284373"/>
              <a:ext cx="3454201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sp>
          <p:nvSpPr>
            <p:cNvPr id="201" name="Google Shape;201;p29"/>
            <p:cNvSpPr txBox="1"/>
            <p:nvPr/>
          </p:nvSpPr>
          <p:spPr>
            <a:xfrm>
              <a:off x="2426502" y="994166"/>
              <a:ext cx="2649497" cy="488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ko" altLang="en-US" sz="1600"/>
                <a:t>제로데이 공격 위험 기간</a:t>
              </a:r>
              <a:endParaRPr sz="1600"/>
            </a:p>
          </p:txBody>
        </p:sp>
      </p:grpSp>
      <p:sp>
        <p:nvSpPr>
          <p:cNvPr id="202" name="Google Shape;202;p29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제로데이 취약점</a:t>
            </a:r>
            <a:endParaRPr sz="2933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/>
        </p:nvSpPr>
        <p:spPr>
          <a:xfrm>
            <a:off x="6610500" y="50120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208" name="Google Shape;208;p30"/>
          <p:cNvSpPr txBox="1"/>
          <p:nvPr/>
        </p:nvSpPr>
        <p:spPr>
          <a:xfrm>
            <a:off x="955000" y="2468684"/>
            <a:ext cx="10282000" cy="2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267" dirty="0"/>
              <a:t>익스플로잇의 가치를 살펴보면 </a:t>
            </a:r>
            <a:r>
              <a:rPr lang="en-US" altLang="ko" sz="2267" dirty="0"/>
              <a:t>Apache </a:t>
            </a:r>
            <a:r>
              <a:rPr lang="ko" altLang="en-US" sz="2267" dirty="0"/>
              <a:t>또는 </a:t>
            </a:r>
            <a:r>
              <a:rPr lang="en-US" altLang="ko" sz="2267" dirty="0"/>
              <a:t>Linux </a:t>
            </a:r>
            <a:r>
              <a:rPr lang="ko" altLang="en-US" sz="2267" dirty="0"/>
              <a:t>취약점으로 </a:t>
            </a:r>
            <a:endParaRPr sz="2267" dirty="0"/>
          </a:p>
          <a:p>
            <a:r>
              <a:rPr lang="ko" altLang="en-US" sz="2267" dirty="0"/>
              <a:t>암시장에서 약 백만 달러</a:t>
            </a:r>
            <a:r>
              <a:rPr lang="en-US" altLang="ko" sz="2267" dirty="0"/>
              <a:t>, </a:t>
            </a:r>
            <a:r>
              <a:rPr lang="ko" altLang="en-US" sz="2267" dirty="0"/>
              <a:t>회색 시장에서 약 </a:t>
            </a:r>
            <a:r>
              <a:rPr lang="en-US" altLang="ko" sz="2267" dirty="0"/>
              <a:t>50</a:t>
            </a:r>
            <a:r>
              <a:rPr lang="ko" altLang="en-US" sz="2267" dirty="0"/>
              <a:t>만 달러를 벌수있다</a:t>
            </a:r>
            <a:endParaRPr sz="2267" dirty="0"/>
          </a:p>
          <a:p>
            <a:endParaRPr sz="2267" dirty="0"/>
          </a:p>
          <a:p>
            <a:r>
              <a:rPr lang="ko" altLang="en-US" sz="2267" dirty="0"/>
              <a:t> </a:t>
            </a:r>
            <a:r>
              <a:rPr lang="en-US" altLang="ko" sz="2267" dirty="0"/>
              <a:t>Android</a:t>
            </a:r>
            <a:r>
              <a:rPr lang="ko" altLang="en-US" sz="2267" dirty="0"/>
              <a:t>의 </a:t>
            </a:r>
            <a:r>
              <a:rPr lang="en-US" altLang="ko" sz="2267" dirty="0"/>
              <a:t>WhatsApp </a:t>
            </a:r>
            <a:r>
              <a:rPr lang="ko" altLang="en-US" sz="2267" dirty="0"/>
              <a:t>취약성은 암시장에서 약 백만 달러를 벌수있다</a:t>
            </a:r>
            <a:r>
              <a:rPr lang="en-US" altLang="ko" sz="2267" dirty="0"/>
              <a:t>.</a:t>
            </a:r>
            <a:endParaRPr sz="2267" dirty="0"/>
          </a:p>
          <a:p>
            <a:endParaRPr sz="2267" dirty="0"/>
          </a:p>
          <a:p>
            <a:r>
              <a:rPr lang="ko" altLang="en-US" sz="2267" dirty="0">
                <a:solidFill>
                  <a:schemeClr val="dk1"/>
                </a:solidFill>
              </a:rPr>
              <a:t>블랙 해커는 이런 종류의 작업에서 약 </a:t>
            </a:r>
            <a:r>
              <a:rPr lang="en-US" altLang="ko" sz="2267" dirty="0">
                <a:solidFill>
                  <a:schemeClr val="dk1"/>
                </a:solidFill>
              </a:rPr>
              <a:t>75,000 </a:t>
            </a:r>
            <a:r>
              <a:rPr lang="ko" altLang="en-US" sz="2267" dirty="0">
                <a:solidFill>
                  <a:schemeClr val="dk1"/>
                </a:solidFill>
              </a:rPr>
              <a:t>달러를 벌 수 있다</a:t>
            </a:r>
            <a:r>
              <a:rPr lang="en-US" altLang="ko" sz="2267" dirty="0">
                <a:solidFill>
                  <a:schemeClr val="dk1"/>
                </a:solidFill>
              </a:rPr>
              <a:t>(8000</a:t>
            </a:r>
            <a:r>
              <a:rPr lang="ko" altLang="en-US" sz="2267" dirty="0">
                <a:solidFill>
                  <a:schemeClr val="dk1"/>
                </a:solidFill>
              </a:rPr>
              <a:t>만원</a:t>
            </a:r>
            <a:r>
              <a:rPr lang="en-US" altLang="ko" sz="2267" dirty="0">
                <a:solidFill>
                  <a:schemeClr val="dk1"/>
                </a:solidFill>
              </a:rPr>
              <a:t>)</a:t>
            </a:r>
            <a:endParaRPr sz="2267" dirty="0">
              <a:solidFill>
                <a:schemeClr val="dk1"/>
              </a:solidFill>
            </a:endParaRPr>
          </a:p>
          <a:p>
            <a:endParaRPr sz="2267" dirty="0">
              <a:solidFill>
                <a:schemeClr val="dk1"/>
              </a:solidFill>
            </a:endParaRPr>
          </a:p>
          <a:p>
            <a:r>
              <a:rPr lang="en-US" altLang="ko" sz="2267" dirty="0"/>
              <a:t>-</a:t>
            </a:r>
            <a:r>
              <a:rPr lang="ko" altLang="en-US" sz="2267" dirty="0"/>
              <a:t>암시장에서 </a:t>
            </a:r>
            <a:r>
              <a:rPr lang="en-US" altLang="ko" sz="2267" dirty="0"/>
              <a:t>10</a:t>
            </a:r>
            <a:r>
              <a:rPr lang="ko" altLang="en-US" sz="2267" dirty="0"/>
              <a:t>억원</a:t>
            </a:r>
            <a:r>
              <a:rPr lang="en-US" altLang="ko" sz="2267" dirty="0"/>
              <a:t>, </a:t>
            </a:r>
            <a:r>
              <a:rPr lang="ko" altLang="en-US" sz="2267" dirty="0"/>
              <a:t>회색시장에서 </a:t>
            </a:r>
            <a:r>
              <a:rPr lang="en-US" altLang="ko" sz="2267" dirty="0"/>
              <a:t>5</a:t>
            </a:r>
            <a:r>
              <a:rPr lang="ko" altLang="en-US" sz="2267" dirty="0"/>
              <a:t>억원 형성</a:t>
            </a:r>
            <a:endParaRPr sz="2267" dirty="0"/>
          </a:p>
          <a:p>
            <a:endParaRPr sz="2267" dirty="0"/>
          </a:p>
          <a:p>
            <a:r>
              <a:rPr lang="ko" altLang="en-US" sz="2000" dirty="0">
                <a:solidFill>
                  <a:srgbClr val="666666"/>
                </a:solidFill>
              </a:rPr>
              <a:t>회색시장</a:t>
            </a:r>
            <a:r>
              <a:rPr lang="en-US" altLang="ko" sz="2000" dirty="0">
                <a:solidFill>
                  <a:srgbClr val="666666"/>
                </a:solidFill>
              </a:rPr>
              <a:t>: </a:t>
            </a:r>
            <a:r>
              <a:rPr lang="ko" altLang="en-US" sz="2000" dirty="0">
                <a:solidFill>
                  <a:srgbClr val="666666"/>
                </a:solidFill>
              </a:rPr>
              <a:t>정부기관등이 매입하는 곳으로 암시장과 </a:t>
            </a:r>
            <a:r>
              <a:rPr lang="ko-KR" altLang="en-US" sz="2000" dirty="0">
                <a:solidFill>
                  <a:srgbClr val="666666"/>
                </a:solidFill>
              </a:rPr>
              <a:t>버그 </a:t>
            </a:r>
            <a:r>
              <a:rPr lang="ko-KR" altLang="en-US" sz="2000" dirty="0" err="1">
                <a:solidFill>
                  <a:srgbClr val="666666"/>
                </a:solidFill>
              </a:rPr>
              <a:t>바운티의</a:t>
            </a:r>
            <a:r>
              <a:rPr lang="ko" altLang="en-US" sz="2000" dirty="0">
                <a:solidFill>
                  <a:srgbClr val="666666"/>
                </a:solidFill>
              </a:rPr>
              <a:t>중간</a:t>
            </a:r>
            <a:endParaRPr sz="2000" dirty="0">
              <a:solidFill>
                <a:srgbClr val="666666"/>
              </a:solidFill>
            </a:endParaRPr>
          </a:p>
          <a:p>
            <a:endParaRPr sz="2267" dirty="0"/>
          </a:p>
          <a:p>
            <a:pPr>
              <a:buClr>
                <a:schemeClr val="dk1"/>
              </a:buClr>
              <a:buSzPts val="1100"/>
            </a:pPr>
            <a:endParaRPr sz="2267" dirty="0"/>
          </a:p>
        </p:txBody>
      </p:sp>
      <p:sp>
        <p:nvSpPr>
          <p:cNvPr id="209" name="Google Shape;209;p30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익스플로잇 거래시장</a:t>
            </a:r>
            <a:endParaRPr sz="2933"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4401" y="412085"/>
            <a:ext cx="1333433" cy="1333433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 txBox="1"/>
          <p:nvPr/>
        </p:nvSpPr>
        <p:spPr>
          <a:xfrm>
            <a:off x="7790800" y="732200"/>
            <a:ext cx="44012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/>
              <a:t>Oliver Rochford</a:t>
            </a:r>
            <a:endParaRPr/>
          </a:p>
          <a:p>
            <a:r>
              <a:rPr lang="en-US" altLang="ko" sz="1533"/>
              <a:t>HP Enterprise Services, </a:t>
            </a:r>
            <a:endParaRPr sz="1533"/>
          </a:p>
          <a:p>
            <a:r>
              <a:rPr lang="en-US" altLang="ko" sz="1533"/>
              <a:t>Senior Consultant/Security Architect</a:t>
            </a:r>
            <a:endParaRPr sz="1533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/>
          <p:nvPr/>
        </p:nvSpPr>
        <p:spPr>
          <a:xfrm>
            <a:off x="6610500" y="50120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217" name="Google Shape;217;p31"/>
          <p:cNvSpPr txBox="1"/>
          <p:nvPr/>
        </p:nvSpPr>
        <p:spPr>
          <a:xfrm>
            <a:off x="955000" y="2468684"/>
            <a:ext cx="10282000" cy="2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 sz="2400"/>
              <a:t>"</a:t>
            </a:r>
            <a:r>
              <a:rPr lang="ko" altLang="en-US" sz="2400"/>
              <a:t>완벽한 기술이 없기 때문에 사실상 불가능하고 버그가 적어 더 나은 세상을 만들 수는 있겠지만 버그는 항상있을 것</a:t>
            </a:r>
            <a:r>
              <a:rPr lang="en-US" altLang="ko" sz="2400"/>
              <a:t>"</a:t>
            </a:r>
            <a:endParaRPr sz="2400"/>
          </a:p>
          <a:p>
            <a:endParaRPr sz="2133"/>
          </a:p>
          <a:p>
            <a:endParaRPr sz="2133"/>
          </a:p>
          <a:p>
            <a:r>
              <a:rPr lang="en-US" altLang="ko" sz="2133"/>
              <a:t>"</a:t>
            </a:r>
            <a:r>
              <a:rPr lang="ko" altLang="en-US" sz="2133"/>
              <a:t>관련 비용과 시간으로 인해 소프트웨어를 평가하고 취약점을 평가하는 데 많은 투자하지 않는다</a:t>
            </a:r>
            <a:r>
              <a:rPr lang="en-US" altLang="ko" sz="2133"/>
              <a:t>."</a:t>
            </a:r>
            <a:endParaRPr sz="2133"/>
          </a:p>
          <a:p>
            <a:endParaRPr sz="2133"/>
          </a:p>
          <a:p>
            <a:r>
              <a:rPr lang="en-US" altLang="ko" sz="2133"/>
              <a:t>- </a:t>
            </a:r>
            <a:r>
              <a:rPr lang="ko" altLang="en-US" sz="2133"/>
              <a:t>개발기간이 길어저서 공개되기 전 쓸모 없어질 수 있다 </a:t>
            </a:r>
            <a:endParaRPr sz="2133"/>
          </a:p>
          <a:p>
            <a:r>
              <a:rPr lang="en-US" altLang="ko" sz="2133"/>
              <a:t>- </a:t>
            </a:r>
            <a:r>
              <a:rPr lang="ko" altLang="en-US" sz="2133"/>
              <a:t>완벽한 </a:t>
            </a:r>
            <a:r>
              <a:rPr lang="en-US" altLang="ko" sz="2133"/>
              <a:t>SW</a:t>
            </a:r>
            <a:r>
              <a:rPr lang="ko" altLang="en-US" sz="2133"/>
              <a:t>를 만들기위해 시간과 돈이 필요하기 때문에 상업적으로 불가능 </a:t>
            </a:r>
            <a:endParaRPr sz="2133"/>
          </a:p>
          <a:p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sz="2400"/>
          </a:p>
        </p:txBody>
      </p:sp>
      <p:sp>
        <p:nvSpPr>
          <p:cNvPr id="218" name="Google Shape;218;p31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버그없는 </a:t>
            </a:r>
            <a:r>
              <a:rPr lang="en-US" altLang="ko" sz="2933"/>
              <a:t>SW</a:t>
            </a:r>
            <a:r>
              <a:rPr lang="ko" altLang="en-US" sz="2933"/>
              <a:t>를 만들수 있을까</a:t>
            </a:r>
            <a:r>
              <a:rPr lang="en-US" altLang="ko" sz="2933"/>
              <a:t>?</a:t>
            </a:r>
            <a:endParaRPr sz="2933"/>
          </a:p>
        </p:txBody>
      </p:sp>
      <p:sp>
        <p:nvSpPr>
          <p:cNvPr id="219" name="Google Shape;219;p31"/>
          <p:cNvSpPr txBox="1"/>
          <p:nvPr/>
        </p:nvSpPr>
        <p:spPr>
          <a:xfrm>
            <a:off x="7667033" y="732233"/>
            <a:ext cx="47596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/>
              <a:t>Dick Bussiere</a:t>
            </a:r>
            <a:endParaRPr sz="1533"/>
          </a:p>
          <a:p>
            <a:r>
              <a:rPr lang="en-US" altLang="ko" sz="1533"/>
              <a:t>Tenable</a:t>
            </a:r>
            <a:endParaRPr sz="1533"/>
          </a:p>
          <a:p>
            <a:r>
              <a:rPr lang="en-US" altLang="ko" sz="1600">
                <a:latin typeface="Roboto"/>
                <a:ea typeface="Roboto"/>
                <a:cs typeface="Roboto"/>
                <a:sym typeface="Roboto"/>
              </a:rPr>
              <a:t>Principal Architect</a:t>
            </a:r>
            <a:endParaRPr sz="2400"/>
          </a:p>
        </p:txBody>
      </p:sp>
      <p:pic>
        <p:nvPicPr>
          <p:cNvPr id="220" name="Google Shape;2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4402" y="412102"/>
            <a:ext cx="1333433" cy="1333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/>
        </p:nvSpPr>
        <p:spPr>
          <a:xfrm>
            <a:off x="6610500" y="50120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2"/>
          <p:cNvSpPr txBox="1"/>
          <p:nvPr/>
        </p:nvSpPr>
        <p:spPr>
          <a:xfrm>
            <a:off x="955000" y="1447744"/>
            <a:ext cx="10282000" cy="4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400"/>
              <a:t>버그바운티</a:t>
            </a:r>
            <a:endParaRPr sz="2400"/>
          </a:p>
          <a:p>
            <a:r>
              <a:rPr lang="en-US" altLang="ko" sz="2000"/>
              <a:t>-</a:t>
            </a:r>
            <a:r>
              <a:rPr lang="ko" altLang="en-US" sz="2000"/>
              <a:t>다양한 보안 취약점을 구매하여 고객에게 판매하는 회사 인 </a:t>
            </a:r>
            <a:r>
              <a:rPr lang="en-US" altLang="ko" sz="2000"/>
              <a:t>Zerodium </a:t>
            </a:r>
            <a:r>
              <a:rPr lang="ko" altLang="en-US" sz="2000"/>
              <a:t>은 아이폰 취약점에 대해 최대 </a:t>
            </a:r>
            <a:r>
              <a:rPr lang="en-US" altLang="ko" sz="2000"/>
              <a:t>150 </a:t>
            </a:r>
            <a:r>
              <a:rPr lang="ko" altLang="en-US" sz="2000"/>
              <a:t>만 달러</a:t>
            </a:r>
            <a:r>
              <a:rPr lang="en-US" altLang="ko" sz="2000"/>
              <a:t>, Windows </a:t>
            </a:r>
            <a:r>
              <a:rPr lang="ko" altLang="en-US" sz="2000"/>
              <a:t>취약점에 </a:t>
            </a:r>
            <a:r>
              <a:rPr lang="en-US" altLang="ko" sz="2000"/>
              <a:t>50 </a:t>
            </a:r>
            <a:r>
              <a:rPr lang="ko" altLang="en-US" sz="2000"/>
              <a:t>만 달러</a:t>
            </a:r>
            <a:r>
              <a:rPr lang="en-US" altLang="ko" sz="2000"/>
              <a:t>.</a:t>
            </a:r>
            <a:endParaRPr sz="2000"/>
          </a:p>
          <a:p>
            <a:r>
              <a:rPr lang="en-US" altLang="ko" sz="2000"/>
              <a:t>-</a:t>
            </a:r>
            <a:r>
              <a:rPr lang="ko" altLang="en-US" sz="2000"/>
              <a:t>구글 애플 선두로 기업에서 확대중 카카오</a:t>
            </a:r>
            <a:r>
              <a:rPr lang="en-US" altLang="ko" sz="2000"/>
              <a:t>,</a:t>
            </a:r>
            <a:r>
              <a:rPr lang="ko" altLang="en-US" sz="2000"/>
              <a:t>삼성에서도 진행</a:t>
            </a:r>
            <a:endParaRPr sz="2000"/>
          </a:p>
          <a:p>
            <a:endParaRPr sz="2133"/>
          </a:p>
          <a:p>
            <a:r>
              <a:rPr lang="ko" altLang="en-US" sz="2267"/>
              <a:t>하지만</a:t>
            </a:r>
            <a:r>
              <a:rPr lang="en-US" altLang="ko" sz="2267"/>
              <a:t>?</a:t>
            </a:r>
            <a:endParaRPr sz="2267"/>
          </a:p>
          <a:p>
            <a:r>
              <a:rPr lang="ko" altLang="en-US" sz="2000"/>
              <a:t>버그 바운티가 수익성을 높일 수있는 유일한 취약점은 </a:t>
            </a:r>
            <a:r>
              <a:rPr lang="en-US" altLang="ko" sz="2000"/>
              <a:t>iOS</a:t>
            </a:r>
            <a:r>
              <a:rPr lang="ko" altLang="en-US" sz="2000"/>
              <a:t>의 </a:t>
            </a:r>
            <a:r>
              <a:rPr lang="en-US" altLang="ko" sz="2000"/>
              <a:t>Safari </a:t>
            </a:r>
            <a:r>
              <a:rPr lang="ko" altLang="en-US" sz="2000"/>
              <a:t>뿐</a:t>
            </a:r>
            <a:endParaRPr sz="2000"/>
          </a:p>
          <a:p>
            <a:r>
              <a:rPr lang="ko" altLang="en-US" sz="2000"/>
              <a:t>버그 바운티에서 백만 달러를</a:t>
            </a:r>
            <a:r>
              <a:rPr lang="en-US" altLang="ko" sz="2000"/>
              <a:t>, </a:t>
            </a:r>
            <a:r>
              <a:rPr lang="ko" altLang="en-US" sz="2000"/>
              <a:t>회색 시장에서 </a:t>
            </a:r>
            <a:r>
              <a:rPr lang="en-US" altLang="ko" sz="2000"/>
              <a:t>2 </a:t>
            </a:r>
            <a:r>
              <a:rPr lang="ko" altLang="en-US" sz="2000"/>
              <a:t>백만 달러</a:t>
            </a:r>
            <a:endParaRPr sz="2000"/>
          </a:p>
          <a:p>
            <a:endParaRPr sz="2133"/>
          </a:p>
          <a:p>
            <a:endParaRPr sz="2133"/>
          </a:p>
          <a:p>
            <a:r>
              <a:rPr lang="ko" altLang="en-US" sz="2133"/>
              <a:t>현재 암시장은 하락세</a:t>
            </a:r>
            <a:endParaRPr sz="2133"/>
          </a:p>
          <a:p>
            <a:pPr>
              <a:lnSpc>
                <a:spcPct val="115000"/>
              </a:lnSpc>
            </a:pPr>
            <a:r>
              <a:rPr lang="en-US" altLang="ko" sz="2000">
                <a:highlight>
                  <a:srgbClr val="FFFFFF"/>
                </a:highlight>
              </a:rPr>
              <a:t>-</a:t>
            </a:r>
            <a:r>
              <a:rPr lang="ko" altLang="en-US" sz="2000">
                <a:highlight>
                  <a:srgbClr val="FFFFFF"/>
                </a:highlight>
              </a:rPr>
              <a:t>사전에 툴을 개발하기에 판매되지 않는 경우가 많다</a:t>
            </a:r>
            <a:endParaRPr sz="2000">
              <a:highlight>
                <a:srgbClr val="FFFFFF"/>
              </a:highlight>
            </a:endParaRPr>
          </a:p>
          <a:p>
            <a:pPr>
              <a:lnSpc>
                <a:spcPct val="115000"/>
              </a:lnSpc>
              <a:spcBef>
                <a:spcPts val="1067"/>
              </a:spcBef>
            </a:pPr>
            <a:r>
              <a:rPr lang="en-US" altLang="ko" sz="2000">
                <a:highlight>
                  <a:srgbClr val="FFFFFF"/>
                </a:highlight>
              </a:rPr>
              <a:t>-SW</a:t>
            </a:r>
            <a:r>
              <a:rPr lang="ko" altLang="en-US" sz="2000">
                <a:highlight>
                  <a:srgbClr val="FFFFFF"/>
                </a:highlight>
              </a:rPr>
              <a:t>공급 업체는 강력한 보안 팀을 구축하기 시작하여 공격을 하기 어렵게 만들고</a:t>
            </a:r>
            <a:r>
              <a:rPr lang="en-US" altLang="ko" sz="2000">
                <a:highlight>
                  <a:srgbClr val="FFFFFF"/>
                </a:highlight>
              </a:rPr>
              <a:t>, </a:t>
            </a:r>
            <a:r>
              <a:rPr lang="ko" altLang="en-US" sz="2000">
                <a:highlight>
                  <a:srgbClr val="FFFFFF"/>
                </a:highlight>
              </a:rPr>
              <a:t>안정적인 형태의 고용을 제공하는 동시에 악성 툴 개발 공간을 줄이고 있다</a:t>
            </a:r>
            <a:r>
              <a:rPr lang="en-US" altLang="ko" sz="2000">
                <a:highlight>
                  <a:srgbClr val="FFFFFF"/>
                </a:highlight>
              </a:rPr>
              <a:t>.</a:t>
            </a:r>
            <a:endParaRPr sz="2000">
              <a:highlight>
                <a:srgbClr val="FFFFFF"/>
              </a:highlight>
            </a:endParaRPr>
          </a:p>
          <a:p>
            <a:pPr>
              <a:spcBef>
                <a:spcPts val="1067"/>
              </a:spcBef>
            </a:pPr>
            <a:endParaRPr sz="2133"/>
          </a:p>
          <a:p>
            <a:endParaRPr sz="2133"/>
          </a:p>
          <a:p>
            <a:endParaRPr sz="2133"/>
          </a:p>
          <a:p>
            <a:endParaRPr sz="2133"/>
          </a:p>
          <a:p>
            <a:pPr>
              <a:buClr>
                <a:schemeClr val="dk1"/>
              </a:buClr>
              <a:buSzPts val="1100"/>
            </a:pPr>
            <a:endParaRPr sz="2133"/>
          </a:p>
          <a:p>
            <a:endParaRPr sz="2133"/>
          </a:p>
          <a:p>
            <a:endParaRPr sz="2133"/>
          </a:p>
        </p:txBody>
      </p:sp>
      <p:sp>
        <p:nvSpPr>
          <p:cNvPr id="227" name="Google Shape;227;p32"/>
          <p:cNvSpPr txBox="1"/>
          <p:nvPr/>
        </p:nvSpPr>
        <p:spPr>
          <a:xfrm>
            <a:off x="474400" y="340300"/>
            <a:ext cx="5940000" cy="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933"/>
              <a:t>기업들의 대처</a:t>
            </a:r>
            <a:endParaRPr sz="2933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97686" y="1805132"/>
            <a:ext cx="10996628" cy="3247735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어떻게 해야 재미있는 영화를 추천 할 수 있을까</a:t>
            </a:r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?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62958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C73DD23-6F5A-4B4D-94D9-6D0A3288A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044" y="0"/>
            <a:ext cx="7602583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5C619B9-D2F3-4A69-8B78-14D7EC5ECC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6591" y="701992"/>
            <a:ext cx="3581400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86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564118-F9A4-4608-9B03-9102E3E73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51EA6C-6BB2-44C7-A7A7-33C1A7F33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D4C115-D08C-48DD-9C64-D7C099CDF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417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39340" y="2189897"/>
            <a:ext cx="10313319" cy="2478205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큰 부분에서 작은 부분으로</a:t>
            </a:r>
            <a:endParaRPr lang="en-US" altLang="ko-KR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단계적으로 생각</a:t>
            </a:r>
          </a:p>
        </p:txBody>
      </p:sp>
    </p:spTree>
    <p:extLst>
      <p:ext uri="{BB962C8B-B14F-4D97-AF65-F5344CB8AC3E}">
        <p14:creationId xmlns:p14="http://schemas.microsoft.com/office/powerpoint/2010/main" val="162043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9078811-5BFA-4E09-A416-A3C6F04B62AD}"/>
              </a:ext>
            </a:extLst>
          </p:cNvPr>
          <p:cNvSpPr/>
          <p:nvPr/>
        </p:nvSpPr>
        <p:spPr>
          <a:xfrm>
            <a:off x="3893655" y="1065466"/>
            <a:ext cx="4404689" cy="123957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재미가 있나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14556A9-7CC4-45DB-8F29-25DA27C54657}"/>
              </a:ext>
            </a:extLst>
          </p:cNvPr>
          <p:cNvSpPr/>
          <p:nvPr/>
        </p:nvSpPr>
        <p:spPr>
          <a:xfrm>
            <a:off x="4407751" y="3124911"/>
            <a:ext cx="3376495" cy="998488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판단 기준</a:t>
            </a:r>
          </a:p>
        </p:txBody>
      </p:sp>
    </p:spTree>
    <p:extLst>
      <p:ext uri="{BB962C8B-B14F-4D97-AF65-F5344CB8AC3E}">
        <p14:creationId xmlns:p14="http://schemas.microsoft.com/office/powerpoint/2010/main" val="390294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9078811-5BFA-4E09-A416-A3C6F04B62AD}"/>
              </a:ext>
            </a:extLst>
          </p:cNvPr>
          <p:cNvSpPr/>
          <p:nvPr/>
        </p:nvSpPr>
        <p:spPr>
          <a:xfrm>
            <a:off x="3893655" y="1065466"/>
            <a:ext cx="4404689" cy="123957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재미가 있나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14556A9-7CC4-45DB-8F29-25DA27C54657}"/>
              </a:ext>
            </a:extLst>
          </p:cNvPr>
          <p:cNvSpPr/>
          <p:nvPr/>
        </p:nvSpPr>
        <p:spPr>
          <a:xfrm>
            <a:off x="4407751" y="3124911"/>
            <a:ext cx="3376495" cy="998488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판단 기준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116B8F-680F-46D1-A747-75309A139E51}"/>
              </a:ext>
            </a:extLst>
          </p:cNvPr>
          <p:cNvSpPr txBox="1"/>
          <p:nvPr/>
        </p:nvSpPr>
        <p:spPr>
          <a:xfrm>
            <a:off x="7975803" y="3270212"/>
            <a:ext cx="2242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조회수</a:t>
            </a:r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....</a:t>
            </a:r>
            <a:endParaRPr lang="ko-KR" altLang="en-US" sz="40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07EE07-74ED-4898-886E-F6252617DE86}"/>
              </a:ext>
            </a:extLst>
          </p:cNvPr>
          <p:cNvSpPr txBox="1"/>
          <p:nvPr/>
        </p:nvSpPr>
        <p:spPr>
          <a:xfrm>
            <a:off x="8071104" y="29008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많이 보는게 재미 있는게 아닌가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1838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CD909E4-35E8-48C0-B5B5-310D9B7AEF69}"/>
              </a:ext>
            </a:extLst>
          </p:cNvPr>
          <p:cNvSpPr txBox="1"/>
          <p:nvPr/>
        </p:nvSpPr>
        <p:spPr>
          <a:xfrm>
            <a:off x="443367" y="123217"/>
            <a:ext cx="78806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만약 조회수로 재미를 판별한다면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8755A44-B6BC-4529-9486-56B72A997D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" t="-14766" r="16" b="14766"/>
          <a:stretch/>
        </p:blipFill>
        <p:spPr bwMode="auto">
          <a:xfrm>
            <a:off x="3694113" y="0"/>
            <a:ext cx="48021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16CF42-5E31-4314-BEC6-C7492CC82CFA}"/>
              </a:ext>
            </a:extLst>
          </p:cNvPr>
          <p:cNvSpPr txBox="1"/>
          <p:nvPr/>
        </p:nvSpPr>
        <p:spPr>
          <a:xfrm>
            <a:off x="8708619" y="5812374"/>
            <a:ext cx="11560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....??</a:t>
            </a:r>
            <a:endParaRPr lang="ko-KR" altLang="en-US" sz="40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6501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9078811-5BFA-4E09-A416-A3C6F04B62AD}"/>
              </a:ext>
            </a:extLst>
          </p:cNvPr>
          <p:cNvSpPr/>
          <p:nvPr/>
        </p:nvSpPr>
        <p:spPr>
          <a:xfrm>
            <a:off x="3893655" y="1065466"/>
            <a:ext cx="4404689" cy="123957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재미가 있나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14556A9-7CC4-45DB-8F29-25DA27C54657}"/>
              </a:ext>
            </a:extLst>
          </p:cNvPr>
          <p:cNvSpPr/>
          <p:nvPr/>
        </p:nvSpPr>
        <p:spPr>
          <a:xfrm>
            <a:off x="4407751" y="3124911"/>
            <a:ext cx="3376495" cy="998488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판단 기준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116B8F-680F-46D1-A747-75309A139E51}"/>
              </a:ext>
            </a:extLst>
          </p:cNvPr>
          <p:cNvSpPr txBox="1"/>
          <p:nvPr/>
        </p:nvSpPr>
        <p:spPr>
          <a:xfrm>
            <a:off x="7975803" y="3270212"/>
            <a:ext cx="322556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조회수</a:t>
            </a:r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+ </a:t>
            </a:r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평점</a:t>
            </a:r>
            <a:endParaRPr lang="en-US" altLang="ko-KR" sz="4000" dirty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+ </a:t>
            </a:r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시청시간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2D874E-86F3-4E2E-8D8C-84CE54D31AB8}"/>
              </a:ext>
            </a:extLst>
          </p:cNvPr>
          <p:cNvSpPr/>
          <p:nvPr/>
        </p:nvSpPr>
        <p:spPr>
          <a:xfrm>
            <a:off x="2880401" y="4912149"/>
            <a:ext cx="6671372" cy="176077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엄복동</a:t>
            </a:r>
            <a:r>
              <a:rPr lang="en-US" altLang="ko-KR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x</a:t>
            </a:r>
          </a:p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 재미있는 영화</a:t>
            </a:r>
          </a:p>
        </p:txBody>
      </p:sp>
    </p:spTree>
    <p:extLst>
      <p:ext uri="{BB962C8B-B14F-4D97-AF65-F5344CB8AC3E}">
        <p14:creationId xmlns:p14="http://schemas.microsoft.com/office/powerpoint/2010/main" val="1906841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97686" y="1805132"/>
            <a:ext cx="10996628" cy="3247735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여러가지 시나리오를 상상해서 여러분들이 만든 기준에 넣어 적절 한지 확인 해보자</a:t>
            </a:r>
          </a:p>
        </p:txBody>
      </p:sp>
    </p:spTree>
    <p:extLst>
      <p:ext uri="{BB962C8B-B14F-4D97-AF65-F5344CB8AC3E}">
        <p14:creationId xmlns:p14="http://schemas.microsoft.com/office/powerpoint/2010/main" val="334084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700</Words>
  <Application>Microsoft Office PowerPoint</Application>
  <PresentationFormat>와이드스크린</PresentationFormat>
  <Paragraphs>153</Paragraphs>
  <Slides>31</Slides>
  <Notes>25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9" baseType="lpstr">
      <vt:lpstr>Apple SD Gothic Neo</vt:lpstr>
      <vt:lpstr>HY강B</vt:lpstr>
      <vt:lpstr>Roboto</vt:lpstr>
      <vt:lpstr>돋움체</vt:lpstr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데이터베이스의 역사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선권</dc:creator>
  <cp:lastModifiedBy>유 선권</cp:lastModifiedBy>
  <cp:revision>1</cp:revision>
  <dcterms:created xsi:type="dcterms:W3CDTF">2020-12-04T00:34:11Z</dcterms:created>
  <dcterms:modified xsi:type="dcterms:W3CDTF">2020-12-04T00:34:37Z</dcterms:modified>
</cp:coreProperties>
</file>

<file path=docProps/thumbnail.jpeg>
</file>